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Lato Ligh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LatoLight-bold.fntdata"/><Relationship Id="rId23" Type="http://schemas.openxmlformats.org/officeDocument/2006/relationships/font" Target="fonts/Lato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Light-boldItalic.fntdata"/><Relationship Id="rId25" Type="http://schemas.openxmlformats.org/officeDocument/2006/relationships/font" Target="fonts/Lato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19" Type="http://schemas.openxmlformats.org/officeDocument/2006/relationships/font" Target="fonts/Lato-regular.fntdata"/><Relationship Id="rId18" Type="http://schemas.openxmlformats.org/officeDocument/2006/relationships/font" Target="fonts/Raleway-boldItalic.fntdata"/></Relationships>
</file>

<file path=ppt/media/image1.png>
</file>

<file path=ppt/media/image10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41a4dc6101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41a4dc6101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41ac1a820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41ac1a820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41a4dc6101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41a4dc6101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41ac1a8206_1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41ac1a8206_1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4" name="Google Shape;94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99" name="Google Shape;99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16" name="Google Shape;116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Google Shape;11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2" name="Google Shape;122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3" name="Google Shape;123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4" name="Google Shape;124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kaggle.com/datasets/theblackmamba31/landscape-image-colorizatio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ctrTitle"/>
          </p:nvPr>
        </p:nvSpPr>
        <p:spPr>
          <a:xfrm>
            <a:off x="2020500" y="1299275"/>
            <a:ext cx="4744800" cy="10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20">
                <a:solidFill>
                  <a:srgbClr val="000000"/>
                </a:solidFill>
              </a:rPr>
              <a:t>CMPE 258 - Deep Learning</a:t>
            </a:r>
            <a:endParaRPr sz="282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en-GB" sz="2820" u="sng">
                <a:solidFill>
                  <a:srgbClr val="000000"/>
                </a:solidFill>
              </a:rPr>
              <a:t>Dr. Harry Li</a:t>
            </a:r>
            <a:endParaRPr i="1" sz="2820" u="sng">
              <a:solidFill>
                <a:srgbClr val="000000"/>
              </a:solidFill>
            </a:endParaRPr>
          </a:p>
        </p:txBody>
      </p:sp>
      <p:sp>
        <p:nvSpPr>
          <p:cNvPr id="133" name="Google Shape;133;p18"/>
          <p:cNvSpPr txBox="1"/>
          <p:nvPr>
            <p:ph idx="1" type="subTitle"/>
          </p:nvPr>
        </p:nvSpPr>
        <p:spPr>
          <a:xfrm>
            <a:off x="213725" y="2987157"/>
            <a:ext cx="4890900" cy="17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 u="sng">
                <a:solidFill>
                  <a:schemeClr val="dk2"/>
                </a:solidFill>
              </a:rPr>
              <a:t>Team Members:</a:t>
            </a:r>
            <a:endParaRPr b="1" sz="1500" u="sng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 u="sng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eriod"/>
            </a:pPr>
            <a:r>
              <a:rPr lang="en-GB" sz="1500">
                <a:solidFill>
                  <a:schemeClr val="dk2"/>
                </a:solidFill>
              </a:rPr>
              <a:t>Moxank Patel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eriod"/>
            </a:pPr>
            <a:r>
              <a:rPr lang="en-GB" sz="1500">
                <a:solidFill>
                  <a:schemeClr val="dk2"/>
                </a:solidFill>
              </a:rPr>
              <a:t>Meet Patel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eriod"/>
            </a:pPr>
            <a:r>
              <a:rPr lang="en-GB" sz="1500">
                <a:solidFill>
                  <a:schemeClr val="dk2"/>
                </a:solidFill>
              </a:rPr>
              <a:t>Pratik Shah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eriod"/>
            </a:pPr>
            <a:r>
              <a:rPr lang="en-GB" sz="1500">
                <a:solidFill>
                  <a:schemeClr val="dk2"/>
                </a:solidFill>
              </a:rPr>
              <a:t>S</a:t>
            </a:r>
            <a:r>
              <a:rPr lang="en-GB" sz="1500">
                <a:solidFill>
                  <a:schemeClr val="dk2"/>
                </a:solidFill>
              </a:rPr>
              <a:t>wapnil Wagh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1816500" y="278000"/>
            <a:ext cx="5213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Colorizing </a:t>
            </a:r>
            <a:r>
              <a:rPr b="1" lang="en-GB" sz="3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Grayscale</a:t>
            </a:r>
            <a:r>
              <a:rPr b="1" lang="en-GB" sz="3000">
                <a:solidFill>
                  <a:srgbClr val="3D85C6"/>
                </a:solidFill>
                <a:latin typeface="Lato"/>
                <a:ea typeface="Lato"/>
                <a:cs typeface="Lato"/>
                <a:sym typeface="Lato"/>
              </a:rPr>
              <a:t> Image</a:t>
            </a:r>
            <a:endParaRPr sz="2900">
              <a:solidFill>
                <a:srgbClr val="3D85C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1487" y="3472288"/>
            <a:ext cx="1363150" cy="13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6925" y="3784238"/>
            <a:ext cx="1290576" cy="72595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/>
          <p:nvPr/>
        </p:nvSpPr>
        <p:spPr>
          <a:xfrm>
            <a:off x="5279913" y="4012513"/>
            <a:ext cx="417000" cy="26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6942463" y="4012513"/>
            <a:ext cx="417000" cy="26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79809" y="3398246"/>
            <a:ext cx="1398400" cy="1405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18"/>
          <p:cNvCxnSpPr/>
          <p:nvPr/>
        </p:nvCxnSpPr>
        <p:spPr>
          <a:xfrm>
            <a:off x="3451125" y="3560425"/>
            <a:ext cx="0" cy="6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8"/>
          <p:cNvCxnSpPr/>
          <p:nvPr/>
        </p:nvCxnSpPr>
        <p:spPr>
          <a:xfrm>
            <a:off x="3741475" y="3189600"/>
            <a:ext cx="91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721225" y="584975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 b="0"/>
          </a:p>
        </p:txBody>
      </p:sp>
      <p:sp>
        <p:nvSpPr>
          <p:cNvPr id="147" name="Google Shape;147;p19"/>
          <p:cNvSpPr txBox="1"/>
          <p:nvPr>
            <p:ph idx="1" type="body"/>
          </p:nvPr>
        </p:nvSpPr>
        <p:spPr>
          <a:xfrm>
            <a:off x="721225" y="1413300"/>
            <a:ext cx="8228100" cy="31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Image Colorization</a:t>
            </a:r>
            <a:endParaRPr/>
          </a:p>
          <a:p>
            <a:pPr indent="-311150" lvl="1" marL="914400" rtl="0" algn="just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-GB" sz="1300"/>
              <a:t>Scribble Based Method</a:t>
            </a:r>
            <a:endParaRPr sz="1300"/>
          </a:p>
          <a:p>
            <a:pPr indent="-311150" lvl="1" marL="914400" rtl="0" algn="just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-GB" sz="1300"/>
              <a:t>Simple Deep Neural Network with CNN</a:t>
            </a:r>
            <a:endParaRPr sz="1300"/>
          </a:p>
          <a:p>
            <a:pPr indent="-311150" lvl="1" marL="914400" rtl="0" algn="just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-GB" sz="1300"/>
              <a:t>GAN</a:t>
            </a:r>
            <a:endParaRPr sz="1300"/>
          </a:p>
          <a:p>
            <a:pPr indent="0" lvl="0" marL="9144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just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GB" sz="1300"/>
              <a:t>Kaggle Dataset - </a:t>
            </a:r>
            <a:r>
              <a:rPr lang="en-GB" sz="1300" u="sng"/>
              <a:t>Landscape color and grayscale images</a:t>
            </a:r>
            <a:endParaRPr u="sng"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Number of Image: 7100</a:t>
            </a:r>
            <a:endParaRPr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Dimensions: 150 * 150</a:t>
            </a:r>
            <a:endParaRPr/>
          </a:p>
          <a:p>
            <a:pPr indent="-298450" lvl="1" marL="914400" rtl="0" algn="just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https://www.kaggle.com/datasets/theblackmamba31/landscape-image-colorization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>
            <p:ph type="title"/>
          </p:nvPr>
        </p:nvSpPr>
        <p:spPr>
          <a:xfrm>
            <a:off x="729450" y="7200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979">
                <a:solidFill>
                  <a:schemeClr val="dk2"/>
                </a:solidFill>
              </a:rPr>
              <a:t>Generative </a:t>
            </a:r>
            <a:r>
              <a:rPr lang="en-GB" sz="1979">
                <a:solidFill>
                  <a:schemeClr val="dk2"/>
                </a:solidFill>
              </a:rPr>
              <a:t>Adversarial</a:t>
            </a:r>
            <a:r>
              <a:rPr lang="en-GB" sz="1979">
                <a:solidFill>
                  <a:schemeClr val="dk2"/>
                </a:solidFill>
              </a:rPr>
              <a:t> Networks (GAN)</a:t>
            </a:r>
            <a:endParaRPr sz="1979">
              <a:solidFill>
                <a:schemeClr val="dk2"/>
              </a:solidFill>
            </a:endParaRPr>
          </a:p>
        </p:txBody>
      </p:sp>
      <p:sp>
        <p:nvSpPr>
          <p:cNvPr id="153" name="Google Shape;153;p20"/>
          <p:cNvSpPr txBox="1"/>
          <p:nvPr>
            <p:ph idx="4294967295" type="body"/>
          </p:nvPr>
        </p:nvSpPr>
        <p:spPr>
          <a:xfrm>
            <a:off x="729450" y="1405575"/>
            <a:ext cx="7010100" cy="29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-GB">
                <a:solidFill>
                  <a:srgbClr val="212121"/>
                </a:solidFill>
              </a:rPr>
              <a:t>Generator</a:t>
            </a:r>
            <a:r>
              <a:rPr lang="en-GB">
                <a:solidFill>
                  <a:srgbClr val="212121"/>
                </a:solidFill>
              </a:rPr>
              <a:t>: Here its task is to generate real like data</a:t>
            </a:r>
            <a:endParaRPr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>
                <a:solidFill>
                  <a:srgbClr val="212121"/>
                </a:solidFill>
              </a:rPr>
              <a:t>Discriminator</a:t>
            </a:r>
            <a:r>
              <a:rPr lang="en-GB">
                <a:solidFill>
                  <a:srgbClr val="212121"/>
                </a:solidFill>
              </a:rPr>
              <a:t>: Here its task is to </a:t>
            </a:r>
            <a:r>
              <a:rPr lang="en-GB">
                <a:solidFill>
                  <a:srgbClr val="212121"/>
                </a:solidFill>
              </a:rPr>
              <a:t>differentiate</a:t>
            </a:r>
            <a:r>
              <a:rPr lang="en-GB">
                <a:solidFill>
                  <a:srgbClr val="212121"/>
                </a:solidFill>
              </a:rPr>
              <a:t> between real and fake data</a:t>
            </a:r>
            <a:endParaRPr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-GB">
                <a:solidFill>
                  <a:srgbClr val="212121"/>
                </a:solidFill>
              </a:rPr>
              <a:t>Loss Function: We are using Min Max Loss function and Mean Absolute Difference</a:t>
            </a:r>
            <a:endParaRPr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-GB">
                <a:solidFill>
                  <a:srgbClr val="212121"/>
                </a:solidFill>
              </a:rPr>
              <a:t>For generator specifically we are adding Mean Absolute Difference, that resulted </a:t>
            </a:r>
            <a:r>
              <a:rPr lang="en-GB">
                <a:solidFill>
                  <a:srgbClr val="212121"/>
                </a:solidFill>
              </a:rPr>
              <a:t>improvement</a:t>
            </a:r>
            <a:r>
              <a:rPr lang="en-GB">
                <a:solidFill>
                  <a:srgbClr val="212121"/>
                </a:solidFill>
              </a:rPr>
              <a:t> in the quality of image generated.</a:t>
            </a:r>
            <a:endParaRPr>
              <a:solidFill>
                <a:srgbClr val="212121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>
              <a:solidFill>
                <a:srgbClr val="212121"/>
              </a:solidFill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950" y="2904725"/>
            <a:ext cx="3904325" cy="47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727800" y="6510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 - Block Diagram</a:t>
            </a:r>
            <a:endParaRPr/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3677" y="1394775"/>
            <a:ext cx="3902531" cy="2823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1" name="Google Shape;161;p21"/>
          <p:cNvSpPr txBox="1"/>
          <p:nvPr/>
        </p:nvSpPr>
        <p:spPr>
          <a:xfrm>
            <a:off x="1382400" y="4517925"/>
            <a:ext cx="2255100" cy="40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 1. Generator Block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5254088" y="4517925"/>
            <a:ext cx="2255100" cy="40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 2. Discriminator Block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0525" y="1309850"/>
            <a:ext cx="2722477" cy="32080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4" name="Google Shape;164;p21"/>
          <p:cNvSpPr txBox="1"/>
          <p:nvPr/>
        </p:nvSpPr>
        <p:spPr>
          <a:xfrm>
            <a:off x="3365725" y="4806925"/>
            <a:ext cx="198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Total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Parameters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: ~4M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678600" y="617675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Inference on Training</a:t>
            </a:r>
            <a:endParaRPr/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3">
            <a:alphaModFix/>
          </a:blip>
          <a:srcRect b="0" l="0" r="35258" t="0"/>
          <a:stretch/>
        </p:blipFill>
        <p:spPr>
          <a:xfrm>
            <a:off x="397325" y="1576463"/>
            <a:ext cx="4078949" cy="186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2"/>
          <p:cNvPicPr preferRelativeResize="0"/>
          <p:nvPr/>
        </p:nvPicPr>
        <p:blipFill rotWithShape="1">
          <a:blip r:embed="rId4">
            <a:alphaModFix/>
          </a:blip>
          <a:srcRect b="0" l="35554" r="0" t="0"/>
          <a:stretch/>
        </p:blipFill>
        <p:spPr>
          <a:xfrm>
            <a:off x="4617775" y="1581463"/>
            <a:ext cx="4078950" cy="185520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 txBox="1"/>
          <p:nvPr/>
        </p:nvSpPr>
        <p:spPr>
          <a:xfrm>
            <a:off x="489850" y="3555675"/>
            <a:ext cx="73140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 3. Image 1. Original Grayscale Image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         Image 2. Image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generated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by model after 1 epochs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         Image 3. Image generated by model after 20 epochs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         Image 4. Original Colored Image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Note: Numbering starts from left to right (1 to 4)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/>
          <p:nvPr>
            <p:ph type="title"/>
          </p:nvPr>
        </p:nvSpPr>
        <p:spPr>
          <a:xfrm>
            <a:off x="727800" y="7629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- Metrics</a:t>
            </a:r>
            <a:endParaRPr/>
          </a:p>
        </p:txBody>
      </p:sp>
      <p:pic>
        <p:nvPicPr>
          <p:cNvPr id="178" name="Google Shape;17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525" y="1584838"/>
            <a:ext cx="3527100" cy="26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0402" y="1584838"/>
            <a:ext cx="3455048" cy="256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"/>
          <p:cNvSpPr txBox="1"/>
          <p:nvPr/>
        </p:nvSpPr>
        <p:spPr>
          <a:xfrm>
            <a:off x="788224" y="4297775"/>
            <a:ext cx="3221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latin typeface="Lato"/>
                <a:ea typeface="Lato"/>
                <a:cs typeface="Lato"/>
                <a:sym typeface="Lato"/>
              </a:rPr>
              <a:t>Fig 4. Loss per epoch </a:t>
            </a:r>
            <a:endParaRPr sz="1100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X Axis: # Epoch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Y Axis: Loss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23"/>
          <p:cNvSpPr txBox="1"/>
          <p:nvPr/>
        </p:nvSpPr>
        <p:spPr>
          <a:xfrm>
            <a:off x="4947063" y="4247875"/>
            <a:ext cx="3401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latin typeface="Lato"/>
                <a:ea typeface="Lato"/>
                <a:cs typeface="Lato"/>
                <a:sym typeface="Lato"/>
              </a:rPr>
              <a:t>Fig 5. Accuracy per epoch</a:t>
            </a:r>
            <a:r>
              <a:rPr lang="en-GB" sz="1100">
                <a:latin typeface="Lato"/>
                <a:ea typeface="Lato"/>
                <a:cs typeface="Lato"/>
                <a:sym typeface="Lato"/>
              </a:rPr>
              <a:t> 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X Axis: </a:t>
            </a:r>
            <a:r>
              <a:rPr lang="en-GB" sz="1100">
                <a:latin typeface="Lato"/>
                <a:ea typeface="Lato"/>
                <a:cs typeface="Lato"/>
                <a:sym typeface="Lato"/>
              </a:rPr>
              <a:t># Epoch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Y Axis: Accuracy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type="title"/>
          </p:nvPr>
        </p:nvSpPr>
        <p:spPr>
          <a:xfrm>
            <a:off x="678600" y="617675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- Test Data</a:t>
            </a:r>
            <a:endParaRPr/>
          </a:p>
        </p:txBody>
      </p:sp>
      <p:pic>
        <p:nvPicPr>
          <p:cNvPr id="187" name="Google Shape;187;p24"/>
          <p:cNvPicPr preferRelativeResize="0"/>
          <p:nvPr/>
        </p:nvPicPr>
        <p:blipFill rotWithShape="1">
          <a:blip r:embed="rId3">
            <a:alphaModFix/>
          </a:blip>
          <a:srcRect b="0" l="0" r="0" t="74898"/>
          <a:stretch/>
        </p:blipFill>
        <p:spPr>
          <a:xfrm>
            <a:off x="3022105" y="2704965"/>
            <a:ext cx="2111422" cy="90013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8" name="Google Shape;188;p24"/>
          <p:cNvPicPr preferRelativeResize="0"/>
          <p:nvPr/>
        </p:nvPicPr>
        <p:blipFill rotWithShape="1">
          <a:blip r:embed="rId3">
            <a:alphaModFix/>
          </a:blip>
          <a:srcRect b="36117" l="0" r="0" t="37752"/>
          <a:stretch/>
        </p:blipFill>
        <p:spPr>
          <a:xfrm>
            <a:off x="2986051" y="1489989"/>
            <a:ext cx="2138063" cy="94885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b="73869" l="0" r="0" t="0"/>
          <a:stretch/>
        </p:blipFill>
        <p:spPr>
          <a:xfrm>
            <a:off x="5408896" y="2724255"/>
            <a:ext cx="2136454" cy="94814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90" name="Google Shape;190;p24"/>
          <p:cNvPicPr preferRelativeResize="0"/>
          <p:nvPr/>
        </p:nvPicPr>
        <p:blipFill rotWithShape="1">
          <a:blip r:embed="rId4">
            <a:alphaModFix/>
          </a:blip>
          <a:srcRect b="39029" l="0" r="1893" t="33026"/>
          <a:stretch/>
        </p:blipFill>
        <p:spPr>
          <a:xfrm>
            <a:off x="5408886" y="1465625"/>
            <a:ext cx="2136452" cy="94885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91" name="Google Shape;191;p24"/>
          <p:cNvPicPr preferRelativeResize="0"/>
          <p:nvPr/>
        </p:nvPicPr>
        <p:blipFill rotWithShape="1">
          <a:blip r:embed="rId4">
            <a:alphaModFix/>
          </a:blip>
          <a:srcRect b="72021" l="0" r="2056" t="0"/>
          <a:stretch/>
        </p:blipFill>
        <p:spPr>
          <a:xfrm>
            <a:off x="805413" y="2722691"/>
            <a:ext cx="1941330" cy="86468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2" name="Google Shape;192;p24"/>
          <p:cNvSpPr txBox="1"/>
          <p:nvPr/>
        </p:nvSpPr>
        <p:spPr>
          <a:xfrm>
            <a:off x="639438" y="3778975"/>
            <a:ext cx="769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 6. Left (Generated Images), Right (Original Colored Images)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3" name="Google Shape;193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4425" y="1465625"/>
            <a:ext cx="2023308" cy="94886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4" name="Google Shape;194;p24"/>
          <p:cNvSpPr/>
          <p:nvPr/>
        </p:nvSpPr>
        <p:spPr>
          <a:xfrm>
            <a:off x="764425" y="4285750"/>
            <a:ext cx="5253300" cy="535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764425" y="4214800"/>
            <a:ext cx="5709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 u="sng">
                <a:solidFill>
                  <a:srgbClr val="212121"/>
                </a:solidFill>
                <a:highlight>
                  <a:srgbClr val="E9EDEE"/>
                </a:highlight>
                <a:latin typeface="Lato"/>
                <a:ea typeface="Lato"/>
                <a:cs typeface="Lato"/>
                <a:sym typeface="Lato"/>
              </a:rPr>
              <a:t>On Test Data</a:t>
            </a:r>
            <a:r>
              <a:rPr lang="en-GB" sz="900">
                <a:solidFill>
                  <a:srgbClr val="212121"/>
                </a:solidFill>
                <a:highlight>
                  <a:srgbClr val="E9EDEE"/>
                </a:highlight>
                <a:latin typeface="Lato Light"/>
                <a:ea typeface="Lato Light"/>
                <a:cs typeface="Lato Light"/>
                <a:sym typeface="Lato Light"/>
              </a:rPr>
              <a:t>  </a:t>
            </a:r>
            <a:endParaRPr sz="900">
              <a:solidFill>
                <a:srgbClr val="212121"/>
              </a:solidFill>
              <a:highlight>
                <a:srgbClr val="E9EDEE"/>
              </a:highlight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rgbClr val="212121"/>
              </a:solidFill>
              <a:highlight>
                <a:srgbClr val="E9EDEE"/>
              </a:highlight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212121"/>
                </a:solidFill>
                <a:highlight>
                  <a:srgbClr val="E9EDEE"/>
                </a:highlight>
                <a:latin typeface="Lato"/>
                <a:ea typeface="Lato"/>
                <a:cs typeface="Lato"/>
                <a:sym typeface="Lato"/>
              </a:rPr>
              <a:t>Generator Cross Entropy Loss</a:t>
            </a:r>
            <a:r>
              <a:rPr lang="en-GB" sz="900">
                <a:solidFill>
                  <a:srgbClr val="212121"/>
                </a:solidFill>
                <a:highlight>
                  <a:srgbClr val="E9EDEE"/>
                </a:highlight>
                <a:latin typeface="Lato Light"/>
                <a:ea typeface="Lato Light"/>
                <a:cs typeface="Lato Light"/>
                <a:sym typeface="Lato Light"/>
              </a:rPr>
              <a:t>:   0.76781535   </a:t>
            </a:r>
            <a:r>
              <a:rPr b="1" lang="en-GB" sz="900">
                <a:solidFill>
                  <a:srgbClr val="212121"/>
                </a:solidFill>
                <a:highlight>
                  <a:srgbClr val="E9EDEE"/>
                </a:highlight>
                <a:latin typeface="Lato"/>
                <a:ea typeface="Lato"/>
                <a:cs typeface="Lato"/>
                <a:sym typeface="Lato"/>
              </a:rPr>
              <a:t>Generator Mean Absolute Error</a:t>
            </a:r>
            <a:r>
              <a:rPr lang="en-GB" sz="900">
                <a:solidFill>
                  <a:srgbClr val="212121"/>
                </a:solidFill>
                <a:highlight>
                  <a:srgbClr val="E9EDEE"/>
                </a:highlight>
                <a:latin typeface="Lato Light"/>
                <a:ea typeface="Lato Light"/>
                <a:cs typeface="Lato Light"/>
                <a:sym typeface="Lato Light"/>
              </a:rPr>
              <a:t>:               0.15612416 </a:t>
            </a:r>
            <a:endParaRPr sz="900">
              <a:solidFill>
                <a:srgbClr val="212121"/>
              </a:solidFill>
              <a:highlight>
                <a:srgbClr val="E9EDEE"/>
              </a:highlight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212121"/>
                </a:solidFill>
                <a:highlight>
                  <a:srgbClr val="E9EDEE"/>
                </a:highlight>
                <a:latin typeface="Lato"/>
                <a:ea typeface="Lato"/>
                <a:cs typeface="Lato"/>
                <a:sym typeface="Lato"/>
              </a:rPr>
              <a:t>Discriminator Loss</a:t>
            </a:r>
            <a:r>
              <a:rPr lang="en-GB" sz="900">
                <a:solidFill>
                  <a:srgbClr val="212121"/>
                </a:solidFill>
                <a:highlight>
                  <a:srgbClr val="E9EDEE"/>
                </a:highlight>
                <a:latin typeface="Lato Light"/>
                <a:ea typeface="Lato Light"/>
                <a:cs typeface="Lato Light"/>
                <a:sym typeface="Lato Light"/>
              </a:rPr>
              <a:t>:                             1.39312020</a:t>
            </a:r>
            <a:endParaRPr sz="900">
              <a:highlight>
                <a:srgbClr val="E9EDEE"/>
              </a:highlight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/>
          <p:nvPr/>
        </p:nvSpPr>
        <p:spPr>
          <a:xfrm>
            <a:off x="772300" y="1359250"/>
            <a:ext cx="7722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[1].  B. Li and Y. He, "An Improved ResNet Based on the Adjustable Shortcut Connections," in IEEE Access, vol. 6, pp. 18967-18974, 2018, doi: 10.1109/ACCESS.2018.2814605.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[2].  F. Marra, D. Gragnaniello, D. Cozzolino and L. Verdoliva, "Detection of GAN-Generated Fake Images over Social Networks," 2018 IEEE Conference on Multimedia Information Processing and Retrieval (MIPR), Miami, FL, USA, 2018, pp. 384-389, doi: 10.1109/MIPR.2018.00084.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[3].  Subakan, C., Ravanelli, M., Cornell, S., Bronzi, M., &amp; Zhong, J. (2021). Attention Is All You Need In Speech Separation. ICASSP 2021 - 2021 IEEE International Conference on Acoustics, Speech and Signal Processing (ICASSP), 2021-, 21–25. https://doi.org/10.1109/ICASSP39728.2021.9413901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[4]. https://www.kaggle.com/datasets/theblackmamba31/landscape-image-colorization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1" name="Google Shape;201;p25"/>
          <p:cNvSpPr txBox="1"/>
          <p:nvPr/>
        </p:nvSpPr>
        <p:spPr>
          <a:xfrm>
            <a:off x="656450" y="710500"/>
            <a:ext cx="528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latin typeface="Lato"/>
                <a:ea typeface="Lato"/>
                <a:cs typeface="Lato"/>
                <a:sym typeface="Lato"/>
              </a:rPr>
              <a:t>References</a:t>
            </a:r>
            <a:endParaRPr b="1" sz="2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